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20"/>
  </p:notesMasterIdLst>
  <p:sldIdLst>
    <p:sldId id="284" r:id="rId3"/>
    <p:sldId id="257" r:id="rId4"/>
    <p:sldId id="259" r:id="rId5"/>
    <p:sldId id="261" r:id="rId6"/>
    <p:sldId id="262" r:id="rId7"/>
    <p:sldId id="279" r:id="rId8"/>
    <p:sldId id="276" r:id="rId9"/>
    <p:sldId id="277" r:id="rId10"/>
    <p:sldId id="278" r:id="rId11"/>
    <p:sldId id="282" r:id="rId12"/>
    <p:sldId id="283" r:id="rId13"/>
    <p:sldId id="280" r:id="rId14"/>
    <p:sldId id="281" r:id="rId15"/>
    <p:sldId id="274" r:id="rId16"/>
    <p:sldId id="275" r:id="rId17"/>
    <p:sldId id="269"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6782" autoAdjust="0"/>
  </p:normalViewPr>
  <p:slideViewPr>
    <p:cSldViewPr snapToGrid="0">
      <p:cViewPr varScale="1">
        <p:scale>
          <a:sx n="50" d="100"/>
          <a:sy n="50" d="100"/>
        </p:scale>
        <p:origin x="1287"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3AFB-5A0E-40C9-A691-DB817E8B8014}" type="datetimeFigureOut">
              <a:rPr lang="en-NZ" smtClean="0"/>
              <a:t>26/03/2018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17231-F740-47CD-8619-AAD3A9E7B722}" type="slidenum">
              <a:rPr lang="en-NZ" smtClean="0"/>
              <a:t>‹#›</a:t>
            </a:fld>
            <a:endParaRPr lang="en-NZ"/>
          </a:p>
        </p:txBody>
      </p:sp>
    </p:spTree>
    <p:extLst>
      <p:ext uri="{BB962C8B-B14F-4D97-AF65-F5344CB8AC3E}">
        <p14:creationId xmlns:p14="http://schemas.microsoft.com/office/powerpoint/2010/main" val="406645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Graph theory</a:t>
            </a:r>
            <a:r>
              <a:rPr lang="en-NZ" baseline="0" dirty="0"/>
              <a:t> 101.</a:t>
            </a:r>
            <a:endParaRPr lang="en-NZ" dirty="0"/>
          </a:p>
          <a:p>
            <a:r>
              <a:rPr lang="en-NZ" dirty="0"/>
              <a:t>Graph is</a:t>
            </a:r>
            <a:r>
              <a:rPr lang="en-NZ" baseline="0" dirty="0"/>
              <a:t> a graphical way of showing objects and representing the relationships between the objects.</a:t>
            </a:r>
          </a:p>
          <a:p>
            <a:r>
              <a:rPr lang="en-NZ" baseline="0" dirty="0"/>
              <a:t>Vertices and Edges.</a:t>
            </a:r>
          </a:p>
          <a:p>
            <a:r>
              <a:rPr lang="en-NZ" baseline="0" dirty="0"/>
              <a:t>Graphs can be represented in a computer as a data structure or in a database, for example.</a:t>
            </a:r>
          </a:p>
          <a:p>
            <a:r>
              <a:rPr lang="en-NZ" baseline="0" dirty="0"/>
              <a:t>It is possible to traverse a graph to identify how objects are related to each other.</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4</a:t>
            </a:fld>
            <a:endParaRPr lang="en-NZ"/>
          </a:p>
        </p:txBody>
      </p:sp>
    </p:spTree>
    <p:extLst>
      <p:ext uri="{BB962C8B-B14F-4D97-AF65-F5344CB8AC3E}">
        <p14:creationId xmlns:p14="http://schemas.microsoft.com/office/powerpoint/2010/main" val="900837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Delta Query using </a:t>
            </a:r>
            <a:r>
              <a:rPr lang="en-NZ" dirty="0" err="1"/>
              <a:t>Webhooks</a:t>
            </a:r>
            <a:r>
              <a:rPr lang="en-NZ" dirty="0"/>
              <a:t>.  </a:t>
            </a:r>
            <a:r>
              <a:rPr lang="en-NZ" dirty="0" err="1"/>
              <a:t>Webhooks</a:t>
            </a:r>
            <a:r>
              <a:rPr lang="en-NZ" baseline="0" dirty="0"/>
              <a:t> use beta endpoint.</a:t>
            </a:r>
            <a:endParaRPr lang="en-NZ" dirty="0"/>
          </a:p>
          <a:p>
            <a:r>
              <a:rPr lang="en-NZ" dirty="0"/>
              <a:t>Would suit an event driven</a:t>
            </a:r>
            <a:r>
              <a:rPr lang="en-NZ" baseline="0" dirty="0"/>
              <a:t> architecture.</a:t>
            </a:r>
          </a:p>
          <a:p>
            <a:r>
              <a:rPr lang="en-NZ" baseline="0" dirty="0"/>
              <a:t>Apps subscribe to push notifications to let them know when data has been updated in MS Graph.</a:t>
            </a:r>
          </a:p>
          <a:p>
            <a:r>
              <a:rPr lang="en-NZ" baseline="0" dirty="0"/>
              <a:t>Subscription needs to be renewed regularly or will expire, after which no more notifications will be sent (in our demo, we are renewing the subscription daily).</a:t>
            </a:r>
          </a:p>
          <a:p>
            <a:r>
              <a:rPr lang="en-NZ" baseline="0" dirty="0"/>
              <a:t>In the subscription message, need to specify the notification URL where the notification will be pushed too (URL endpoint will be a Logic App endpoint in our case).</a:t>
            </a:r>
          </a:p>
          <a:p>
            <a:r>
              <a:rPr lang="en-NZ" baseline="0" dirty="0"/>
              <a:t>Lightweight notifications – no data included.</a:t>
            </a:r>
          </a:p>
          <a:p>
            <a:pPr marL="628650" lvl="1" indent="-171450">
              <a:buFont typeface="Arial" panose="020B0604020202020204" pitchFamily="34" charset="0"/>
              <a:buChar char="•"/>
            </a:pPr>
            <a:r>
              <a:rPr lang="en-NZ" baseline="0" dirty="0"/>
              <a:t>Let’s you know to come and get data, but doesn’t include any data.</a:t>
            </a:r>
          </a:p>
          <a:p>
            <a:pPr marL="628650" lvl="1" indent="-171450">
              <a:buFont typeface="Arial" panose="020B0604020202020204" pitchFamily="34" charset="0"/>
              <a:buChar char="•"/>
            </a:pPr>
            <a:r>
              <a:rPr lang="en-NZ" baseline="0" dirty="0"/>
              <a:t>Therefore don’t have to poll for changes.</a:t>
            </a:r>
          </a:p>
          <a:p>
            <a:pPr marL="0" lvl="0" indent="0">
              <a:buFont typeface="Arial" panose="020B0604020202020204" pitchFamily="34" charset="0"/>
              <a:buNone/>
            </a:pPr>
            <a:r>
              <a:rPr lang="en-NZ" baseline="0" dirty="0"/>
              <a:t>Is a Beta endpoint – so not Production ready yet.</a:t>
            </a:r>
          </a:p>
          <a:p>
            <a:pPr marL="0" lvl="0" indent="0">
              <a:buFont typeface="Arial" panose="020B0604020202020204" pitchFamily="34" charset="0"/>
              <a:buNone/>
            </a:pPr>
            <a:r>
              <a:rPr lang="en-NZ" dirty="0"/>
              <a:t>When call the subscription endpoint, MS</a:t>
            </a:r>
            <a:r>
              <a:rPr lang="en-NZ" baseline="0" dirty="0"/>
              <a:t> Graph will confirm that the notification endpoint specified is alive by calling the URL with a validation token.</a:t>
            </a:r>
          </a:p>
          <a:p>
            <a:pPr marL="628650" lvl="1" indent="-171450">
              <a:buFont typeface="Arial" panose="020B0604020202020204" pitchFamily="34" charset="0"/>
              <a:buChar char="•"/>
            </a:pPr>
            <a:r>
              <a:rPr lang="en-NZ" baseline="0" dirty="0"/>
              <a:t>Only if a response is returned HTTP 200 + return validation token, will the </a:t>
            </a:r>
            <a:r>
              <a:rPr lang="en-NZ" baseline="0" dirty="0" err="1"/>
              <a:t>Webhook</a:t>
            </a:r>
            <a:r>
              <a:rPr lang="en-NZ" baseline="0" dirty="0"/>
              <a:t> be established.</a:t>
            </a:r>
          </a:p>
          <a:p>
            <a:pPr marL="0" lvl="0" indent="0">
              <a:buFont typeface="Arial" panose="020B0604020202020204" pitchFamily="34" charset="0"/>
              <a:buNone/>
            </a:pPr>
            <a:r>
              <a:rPr lang="en-NZ" baseline="0" dirty="0"/>
              <a:t>When a notification is received, need to loop through the data using </a:t>
            </a:r>
            <a:r>
              <a:rPr lang="en-NZ" baseline="0" dirty="0" err="1"/>
              <a:t>nextLink</a:t>
            </a:r>
            <a:r>
              <a:rPr lang="en-NZ" baseline="0" dirty="0"/>
              <a:t> to get all the pages of data until a </a:t>
            </a:r>
            <a:r>
              <a:rPr lang="en-NZ" baseline="0" dirty="0" err="1"/>
              <a:t>deltaLink</a:t>
            </a:r>
            <a:r>
              <a:rPr lang="en-NZ" baseline="0" dirty="0"/>
              <a:t> is available – then all the data has been processed.</a:t>
            </a:r>
          </a:p>
          <a:p>
            <a:pPr marL="0" lvl="0" indent="0">
              <a:buFont typeface="Arial" panose="020B0604020202020204" pitchFamily="34" charset="0"/>
              <a:buNone/>
            </a:pPr>
            <a:r>
              <a:rPr lang="en-NZ" baseline="0" dirty="0"/>
              <a:t>On first call, will receive all changes and then subsequent calls will just contain the changes.</a:t>
            </a:r>
          </a:p>
        </p:txBody>
      </p:sp>
      <p:sp>
        <p:nvSpPr>
          <p:cNvPr id="4" name="Slide Number Placeholder 3"/>
          <p:cNvSpPr>
            <a:spLocks noGrp="1"/>
          </p:cNvSpPr>
          <p:nvPr>
            <p:ph type="sldNum" sz="quarter" idx="10"/>
          </p:nvPr>
        </p:nvSpPr>
        <p:spPr/>
        <p:txBody>
          <a:bodyPr/>
          <a:lstStyle/>
          <a:p>
            <a:fld id="{7DA17231-F740-47CD-8619-AAD3A9E7B722}" type="slidenum">
              <a:rPr lang="en-NZ" smtClean="0"/>
              <a:t>13</a:t>
            </a:fld>
            <a:endParaRPr lang="en-NZ"/>
          </a:p>
        </p:txBody>
      </p:sp>
    </p:spTree>
    <p:extLst>
      <p:ext uri="{BB962C8B-B14F-4D97-AF65-F5344CB8AC3E}">
        <p14:creationId xmlns:p14="http://schemas.microsoft.com/office/powerpoint/2010/main" val="273485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Demo solution.</a:t>
            </a:r>
          </a:p>
          <a:p>
            <a:r>
              <a:rPr lang="en-NZ" dirty="0"/>
              <a:t>Subscribing to changes to an excel spreadsheet</a:t>
            </a:r>
            <a:r>
              <a:rPr lang="en-NZ" baseline="0" dirty="0"/>
              <a:t> in OneDrive by triggering alert to interested parties.</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14</a:t>
            </a:fld>
            <a:endParaRPr lang="en-NZ"/>
          </a:p>
        </p:txBody>
      </p:sp>
    </p:spTree>
    <p:extLst>
      <p:ext uri="{BB962C8B-B14F-4D97-AF65-F5344CB8AC3E}">
        <p14:creationId xmlns:p14="http://schemas.microsoft.com/office/powerpoint/2010/main" val="9176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NZ" dirty="0"/>
              <a:t>Diagram</a:t>
            </a:r>
            <a:r>
              <a:rPr lang="en-NZ" baseline="0" dirty="0"/>
              <a:t> of the solution.</a:t>
            </a:r>
          </a:p>
          <a:p>
            <a:pPr marL="0" indent="0">
              <a:buFont typeface="+mj-lt"/>
              <a:buNone/>
            </a:pPr>
            <a:r>
              <a:rPr lang="en-NZ" baseline="0" dirty="0"/>
              <a:t>Explain each component and details of the solution.</a:t>
            </a:r>
          </a:p>
          <a:p>
            <a:pPr marL="0" indent="0">
              <a:buFont typeface="+mj-lt"/>
              <a:buNone/>
            </a:pPr>
            <a:r>
              <a:rPr lang="en-NZ" baseline="0" dirty="0"/>
              <a:t>If you do the lab, this is what you will build.</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15</a:t>
            </a:fld>
            <a:endParaRPr lang="en-NZ"/>
          </a:p>
        </p:txBody>
      </p:sp>
    </p:spTree>
    <p:extLst>
      <p:ext uri="{BB962C8B-B14F-4D97-AF65-F5344CB8AC3E}">
        <p14:creationId xmlns:p14="http://schemas.microsoft.com/office/powerpoint/2010/main" val="24600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16</a:t>
            </a:fld>
            <a:endParaRPr lang="en-NZ"/>
          </a:p>
        </p:txBody>
      </p:sp>
    </p:spTree>
    <p:extLst>
      <p:ext uri="{BB962C8B-B14F-4D97-AF65-F5344CB8AC3E}">
        <p14:creationId xmlns:p14="http://schemas.microsoft.com/office/powerpoint/2010/main" val="7617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17</a:t>
            </a:fld>
            <a:endParaRPr lang="en-NZ"/>
          </a:p>
        </p:txBody>
      </p:sp>
    </p:spTree>
    <p:extLst>
      <p:ext uri="{BB962C8B-B14F-4D97-AF65-F5344CB8AC3E}">
        <p14:creationId xmlns:p14="http://schemas.microsoft.com/office/powerpoint/2010/main" val="297715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Graph is made up of resources connected by relationships.  It’s a graph database.</a:t>
            </a:r>
          </a:p>
          <a:p>
            <a:r>
              <a:rPr lang="en-US" baseline="0" dirty="0"/>
              <a:t>Can traverse the relationships between the resources (Abhishek to demo) and perform actions on them using the Graph API, which is a front end interface to the graph.</a:t>
            </a:r>
          </a:p>
          <a:p>
            <a:r>
              <a:rPr lang="en-US" baseline="0" dirty="0"/>
              <a:t>The complex relationships would be difficult to model in a relational database.</a:t>
            </a:r>
          </a:p>
          <a:p>
            <a:r>
              <a:rPr lang="en-US" baseline="0" dirty="0"/>
              <a:t>Microsoft is receiving and collecting data from organizations and constantly updating the graph (whether you know it or not!)</a:t>
            </a:r>
          </a:p>
          <a:p>
            <a:r>
              <a:rPr lang="en-US" baseline="0" dirty="0"/>
              <a:t>Example questions that can be answered using the graph: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1200" b="0" i="0" kern="1200" dirty="0">
                <a:solidFill>
                  <a:schemeClr val="tx1"/>
                </a:solidFill>
                <a:effectLst/>
                <a:latin typeface="+mn-lt"/>
                <a:ea typeface="+mn-ea"/>
                <a:cs typeface="+mn-cs"/>
              </a:rPr>
              <a:t>Looks at your next meeting and helps you prepare for it by providing profile information for attendees, including their job titles and who they work with, as well as information on the latest documents and projects they're working on.</a:t>
            </a:r>
          </a:p>
          <a:p>
            <a:pPr marL="0" indent="0">
              <a:buFont typeface="Arial" panose="020B0604020202020204" pitchFamily="34" charset="0"/>
              <a:buNone/>
            </a:pPr>
            <a:r>
              <a:rPr lang="en-US" baseline="0" dirty="0">
                <a:sym typeface="Wingdings" panose="05000000000000000000" pitchFamily="2" charset="2"/>
              </a:rPr>
              <a:t>	 demonstrate traversing the graph to obtain this data/insight, specific to the context of the meeting (e.g. based on the attendees).</a:t>
            </a:r>
          </a:p>
          <a:p>
            <a:pPr marL="171450" indent="-171450">
              <a:buFont typeface="Arial" panose="020B0604020202020204" pitchFamily="34" charset="0"/>
              <a:buChar char="•"/>
            </a:pPr>
            <a:r>
              <a:rPr lang="en-US" baseline="0" dirty="0">
                <a:sym typeface="Wingdings" panose="05000000000000000000" pitchFamily="2" charset="2"/>
              </a:rPr>
              <a:t>Subscribe to changes in your calendar and send you an alert when the meeting has overrun or has been modified, so you don’t have to monitor your inbox.</a:t>
            </a:r>
          </a:p>
          <a:p>
            <a:pPr marL="628650" lvl="1" indent="-171450">
              <a:buFont typeface="Arial" panose="020B0604020202020204" pitchFamily="34" charset="0"/>
              <a:buChar char="•"/>
            </a:pPr>
            <a:r>
              <a:rPr lang="en-US" baseline="0" dirty="0">
                <a:sym typeface="Wingdings" panose="05000000000000000000" pitchFamily="2" charset="2"/>
              </a:rPr>
              <a:t>Delta query – what has changed since my last </a:t>
            </a:r>
            <a:r>
              <a:rPr lang="en-US" baseline="0" dirty="0" err="1">
                <a:sym typeface="Wingdings" panose="05000000000000000000" pitchFamily="2" charset="2"/>
              </a:rPr>
              <a:t>requrest</a:t>
            </a:r>
            <a:endParaRPr lang="en-US" baseline="0" dirty="0"/>
          </a:p>
        </p:txBody>
      </p:sp>
      <p:sp>
        <p:nvSpPr>
          <p:cNvPr id="4" name="Slide Number Placeholder 3"/>
          <p:cNvSpPr>
            <a:spLocks noGrp="1"/>
          </p:cNvSpPr>
          <p:nvPr>
            <p:ph type="sldNum" sz="quarter" idx="10"/>
          </p:nvPr>
        </p:nvSpPr>
        <p:spPr/>
        <p:txBody>
          <a:bodyPr/>
          <a:lstStyle/>
          <a:p>
            <a:fld id="{126C854F-7411-3148-A4E1-83B5ED5AA4EB}" type="slidenum">
              <a:rPr lang="en-US" smtClean="0"/>
              <a:t>5</a:t>
            </a:fld>
            <a:endParaRPr lang="en-US"/>
          </a:p>
        </p:txBody>
      </p:sp>
    </p:spTree>
    <p:extLst>
      <p:ext uri="{BB962C8B-B14F-4D97-AF65-F5344CB8AC3E}">
        <p14:creationId xmlns:p14="http://schemas.microsoft.com/office/powerpoint/2010/main" val="54762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Introduction to the Graph API</a:t>
            </a:r>
          </a:p>
          <a:p>
            <a:r>
              <a:rPr lang="en-NZ" dirty="0"/>
              <a:t>Graph API is a</a:t>
            </a:r>
            <a:r>
              <a:rPr lang="en-NZ" baseline="0" dirty="0"/>
              <a:t> front end interface/gateway to Microsoft Graph.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17231-F740-47CD-8619-AAD3A9E7B722}"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813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aseline="0" dirty="0"/>
              <a:t>API follows Microsoft’s REST API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aseline="0" dirty="0"/>
              <a:t>Good read.</a:t>
            </a:r>
          </a:p>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7</a:t>
            </a:fld>
            <a:endParaRPr lang="en-NZ"/>
          </a:p>
        </p:txBody>
      </p:sp>
    </p:spTree>
    <p:extLst>
      <p:ext uri="{BB962C8B-B14F-4D97-AF65-F5344CB8AC3E}">
        <p14:creationId xmlns:p14="http://schemas.microsoft.com/office/powerpoint/2010/main" val="213983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Security.</a:t>
            </a:r>
          </a:p>
          <a:p>
            <a:r>
              <a:rPr lang="en-NZ" baseline="0" dirty="0"/>
              <a:t>Need to be authenticated and be authorized in order to use the API.</a:t>
            </a:r>
          </a:p>
          <a:p>
            <a:r>
              <a:rPr lang="en-NZ" baseline="0" dirty="0"/>
              <a:t>Your app must acquire an access token from AAD cloud identity service using protocols defined in the OAuth 2.0 and </a:t>
            </a:r>
            <a:r>
              <a:rPr lang="en-NZ" baseline="0" dirty="0" err="1"/>
              <a:t>OpenID</a:t>
            </a:r>
            <a:r>
              <a:rPr lang="en-NZ" baseline="0" dirty="0"/>
              <a:t> Connect 1.0 specifications.</a:t>
            </a:r>
          </a:p>
          <a:p>
            <a:r>
              <a:rPr lang="en-NZ" baseline="0" dirty="0"/>
              <a:t>Authentication</a:t>
            </a:r>
          </a:p>
          <a:p>
            <a:r>
              <a:rPr lang="en-NZ" baseline="0" dirty="0"/>
              <a:t>- Can get the user to consent to access.</a:t>
            </a:r>
          </a:p>
          <a:p>
            <a:r>
              <a:rPr lang="en-NZ" baseline="0" dirty="0"/>
              <a:t> - Or if no user (apps that run in the background, for example, like a Logic App) then can setup app registration in AAD and assign necessary permissions for users of the app.</a:t>
            </a:r>
          </a:p>
          <a:p>
            <a:r>
              <a:rPr lang="en-NZ" baseline="0" dirty="0"/>
              <a:t>	- Some permissions require consent from the subscription admin.</a:t>
            </a:r>
          </a:p>
          <a:p>
            <a:r>
              <a:rPr lang="en-NZ" baseline="0" dirty="0"/>
              <a:t>With </a:t>
            </a:r>
            <a:r>
              <a:rPr lang="en-NZ" baseline="0" dirty="0" err="1"/>
              <a:t>auth</a:t>
            </a:r>
            <a:r>
              <a:rPr lang="en-NZ" baseline="0" dirty="0"/>
              <a:t> token can now request an access token.</a:t>
            </a:r>
          </a:p>
          <a:p>
            <a:r>
              <a:rPr lang="en-NZ" baseline="0" dirty="0"/>
              <a:t>Call API with the access token.  API can use the token to confirm that the caller has necessary permissions to perform the operation they are requesting.</a:t>
            </a:r>
          </a:p>
          <a:p>
            <a:r>
              <a:rPr lang="en-NZ" baseline="0" dirty="0"/>
              <a:t>Always transmit access token over a secure channel – TLS (HTTPS).</a:t>
            </a:r>
          </a:p>
          <a:p>
            <a:r>
              <a:rPr lang="en-NZ" baseline="0" dirty="0"/>
              <a:t>Access token transmitted as a Bearer credential in an HTTP Authorization header to the API.</a:t>
            </a:r>
          </a:p>
          <a:p>
            <a:endParaRPr lang="en-NZ" baseline="0" dirty="0"/>
          </a:p>
        </p:txBody>
      </p:sp>
      <p:sp>
        <p:nvSpPr>
          <p:cNvPr id="4" name="Slide Number Placeholder 3"/>
          <p:cNvSpPr>
            <a:spLocks noGrp="1"/>
          </p:cNvSpPr>
          <p:nvPr>
            <p:ph type="sldNum" sz="quarter" idx="10"/>
          </p:nvPr>
        </p:nvSpPr>
        <p:spPr/>
        <p:txBody>
          <a:bodyPr/>
          <a:lstStyle/>
          <a:p>
            <a:fld id="{7DA17231-F740-47CD-8619-AAD3A9E7B722}" type="slidenum">
              <a:rPr lang="en-NZ" smtClean="0"/>
              <a:t>8</a:t>
            </a:fld>
            <a:endParaRPr lang="en-NZ"/>
          </a:p>
        </p:txBody>
      </p:sp>
    </p:spTree>
    <p:extLst>
      <p:ext uri="{BB962C8B-B14F-4D97-AF65-F5344CB8AC3E}">
        <p14:creationId xmlns:p14="http://schemas.microsoft.com/office/powerpoint/2010/main" val="275557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App Registration &amp; permissions.</a:t>
            </a:r>
          </a:p>
          <a:p>
            <a:r>
              <a:rPr lang="en-NZ" baseline="0" dirty="0"/>
              <a:t>This is for processes where no human user is involved.  Can setup an app in AAD and assign permissions.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aseline="0" dirty="0"/>
              <a:t>Some permissions require that the subscription admin click “Grant Permissions” – can sometimes take a few hours for the permissions to be applied, we have found.</a:t>
            </a:r>
          </a:p>
          <a:p>
            <a:r>
              <a:rPr lang="en-NZ" baseline="0" dirty="0"/>
              <a:t>Can setup granular permissions to each resource.  The access token (JWT) contains encoded information regarding access permissions.  For example, different apps can be assigned different permissions, depending on their functionality.</a:t>
            </a:r>
          </a:p>
        </p:txBody>
      </p:sp>
      <p:sp>
        <p:nvSpPr>
          <p:cNvPr id="4" name="Slide Number Placeholder 3"/>
          <p:cNvSpPr>
            <a:spLocks noGrp="1"/>
          </p:cNvSpPr>
          <p:nvPr>
            <p:ph type="sldNum" sz="quarter" idx="10"/>
          </p:nvPr>
        </p:nvSpPr>
        <p:spPr/>
        <p:txBody>
          <a:bodyPr/>
          <a:lstStyle/>
          <a:p>
            <a:fld id="{7DA17231-F740-47CD-8619-AAD3A9E7B722}" type="slidenum">
              <a:rPr lang="en-NZ" smtClean="0"/>
              <a:t>9</a:t>
            </a:fld>
            <a:endParaRPr lang="en-NZ"/>
          </a:p>
        </p:txBody>
      </p:sp>
    </p:spTree>
    <p:extLst>
      <p:ext uri="{BB962C8B-B14F-4D97-AF65-F5344CB8AC3E}">
        <p14:creationId xmlns:p14="http://schemas.microsoft.com/office/powerpoint/2010/main" val="311149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Basic usage of the API.</a:t>
            </a:r>
          </a:p>
          <a:p>
            <a:r>
              <a:rPr lang="en-NZ" dirty="0"/>
              <a:t>Version:</a:t>
            </a:r>
          </a:p>
          <a:p>
            <a:r>
              <a:rPr lang="en-NZ" dirty="0"/>
              <a:t>	- V1.0</a:t>
            </a:r>
          </a:p>
          <a:p>
            <a:r>
              <a:rPr lang="en-NZ" dirty="0"/>
              <a:t>	-</a:t>
            </a:r>
            <a:r>
              <a:rPr lang="en-NZ" baseline="0" dirty="0"/>
              <a:t> Beta – don’t use for Production.</a:t>
            </a:r>
          </a:p>
          <a:p>
            <a:r>
              <a:rPr lang="en-NZ" baseline="0" dirty="0"/>
              <a:t>Can query relationships for a resource e.g. me/messages</a:t>
            </a:r>
          </a:p>
          <a:p>
            <a:r>
              <a:rPr lang="en-NZ" baseline="0" dirty="0"/>
              <a:t>Can call a function on a resource e.g. me/</a:t>
            </a:r>
            <a:r>
              <a:rPr lang="en-NZ" baseline="0" dirty="0" err="1"/>
              <a:t>sendMail</a:t>
            </a:r>
            <a:endParaRPr lang="en-NZ" dirty="0"/>
          </a:p>
          <a:p>
            <a:r>
              <a:rPr lang="en-NZ" dirty="0"/>
              <a:t>Demo using Graph Explorer tool using O365 account.</a:t>
            </a:r>
          </a:p>
          <a:p>
            <a:r>
              <a:rPr lang="en-NZ" baseline="0" dirty="0"/>
              <a:t>	- Show how to traverse the graph.</a:t>
            </a:r>
          </a:p>
          <a:p>
            <a:r>
              <a:rPr lang="en-NZ" baseline="0" dirty="0"/>
              <a:t>	- Query resources, HTTP methods, query relationships.</a:t>
            </a:r>
          </a:p>
          <a:p>
            <a:r>
              <a:rPr lang="en-NZ" baseline="0" dirty="0"/>
              <a:t>	- Show </a:t>
            </a:r>
            <a:r>
              <a:rPr lang="en-NZ" baseline="0" dirty="0" err="1"/>
              <a:t>nextLink</a:t>
            </a:r>
            <a:r>
              <a:rPr lang="en-NZ" baseline="0" dirty="0"/>
              <a:t> if retrieve lots of data in one go and paging is required.</a:t>
            </a:r>
          </a:p>
          <a:p>
            <a:r>
              <a:rPr lang="en-NZ" baseline="0" dirty="0"/>
              <a:t>SDKs available.</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10</a:t>
            </a:fld>
            <a:endParaRPr lang="en-NZ"/>
          </a:p>
        </p:txBody>
      </p:sp>
    </p:spTree>
    <p:extLst>
      <p:ext uri="{BB962C8B-B14F-4D97-AF65-F5344CB8AC3E}">
        <p14:creationId xmlns:p14="http://schemas.microsoft.com/office/powerpoint/2010/main" val="336318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Demo the Graph Explorer tool.</a:t>
            </a:r>
          </a:p>
          <a:p>
            <a:r>
              <a:rPr lang="en-NZ" dirty="0"/>
              <a:t>Traverse</a:t>
            </a:r>
            <a:r>
              <a:rPr lang="en-NZ" baseline="0" dirty="0"/>
              <a:t> relationships between resources.</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11</a:t>
            </a:fld>
            <a:endParaRPr lang="en-NZ"/>
          </a:p>
        </p:txBody>
      </p:sp>
    </p:spTree>
    <p:extLst>
      <p:ext uri="{BB962C8B-B14F-4D97-AF65-F5344CB8AC3E}">
        <p14:creationId xmlns:p14="http://schemas.microsoft.com/office/powerpoint/2010/main" val="167877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Graph API Delta Query.  Diagram.</a:t>
            </a:r>
          </a:p>
          <a:p>
            <a:r>
              <a:rPr lang="en-NZ" dirty="0"/>
              <a:t>Use to track changes e.g. for triggering other</a:t>
            </a:r>
            <a:r>
              <a:rPr lang="en-NZ" baseline="0" dirty="0"/>
              <a:t> events, updating other systems with the data.</a:t>
            </a:r>
          </a:p>
          <a:p>
            <a:r>
              <a:rPr lang="en-NZ" dirty="0"/>
              <a:t>Use</a:t>
            </a:r>
            <a:r>
              <a:rPr lang="en-NZ" baseline="0" dirty="0"/>
              <a:t> delta query to find out changes to entities without having to do a full read each time and work out the differences – resource intensive.</a:t>
            </a:r>
          </a:p>
          <a:p>
            <a:r>
              <a:rPr lang="en-NZ" baseline="0" dirty="0"/>
              <a:t>Use delta query to poll on a schedule.</a:t>
            </a:r>
          </a:p>
          <a:p>
            <a:r>
              <a:rPr lang="en-NZ" baseline="0" dirty="0"/>
              <a:t>Can use to trigger events in downstream components/systems when there is a change (e.g. using Event Grid),  Trigger complex sync jobs etc.</a:t>
            </a:r>
          </a:p>
          <a:p>
            <a:r>
              <a:rPr lang="en-NZ" baseline="0" dirty="0"/>
              <a:t>Specify the delta function on your resource.</a:t>
            </a:r>
          </a:p>
          <a:p>
            <a:r>
              <a:rPr lang="en-NZ" baseline="0" dirty="0"/>
              <a:t>Do a demo using Graph Explorer on O365 account. JamesC@sunnynz.onmicrosoft.com</a:t>
            </a:r>
          </a:p>
          <a:p>
            <a:pPr marL="171450" indent="-171450">
              <a:buFont typeface="Arial" panose="020B0604020202020204" pitchFamily="34" charset="0"/>
              <a:buChar char="•"/>
            </a:pPr>
            <a:r>
              <a:rPr lang="en-NZ" baseline="0" dirty="0"/>
              <a:t>Do a demo using my account.</a:t>
            </a:r>
          </a:p>
          <a:p>
            <a:pPr marL="171450" indent="-171450">
              <a:buFont typeface="Arial" panose="020B0604020202020204" pitchFamily="34" charset="0"/>
              <a:buChar char="•"/>
            </a:pPr>
            <a:r>
              <a:rPr lang="en-NZ" baseline="0" dirty="0"/>
              <a:t>Demo using </a:t>
            </a:r>
            <a:r>
              <a:rPr lang="en-NZ" baseline="0" dirty="0" err="1"/>
              <a:t>nextLink</a:t>
            </a:r>
            <a:r>
              <a:rPr lang="en-NZ" baseline="0" dirty="0"/>
              <a:t> until get </a:t>
            </a:r>
            <a:r>
              <a:rPr lang="en-NZ" baseline="0" dirty="0" err="1"/>
              <a:t>deltaLink</a:t>
            </a:r>
            <a:r>
              <a:rPr lang="en-NZ" baseline="0" dirty="0"/>
              <a:t>.</a:t>
            </a:r>
          </a:p>
          <a:p>
            <a:pPr marL="171450" indent="-171450">
              <a:buFont typeface="Arial" panose="020B0604020202020204" pitchFamily="34" charset="0"/>
              <a:buChar char="•"/>
            </a:pPr>
            <a:r>
              <a:rPr lang="en-NZ" baseline="0" dirty="0"/>
              <a:t>Then do a PATCH on my account (change Job Title).</a:t>
            </a:r>
          </a:p>
          <a:p>
            <a:pPr marL="171450" indent="-171450">
              <a:buFont typeface="Arial" panose="020B0604020202020204" pitchFamily="34" charset="0"/>
              <a:buChar char="•"/>
            </a:pPr>
            <a:r>
              <a:rPr lang="en-NZ" baseline="0" dirty="0"/>
              <a:t>Call </a:t>
            </a:r>
            <a:r>
              <a:rPr lang="en-NZ" baseline="0" dirty="0" err="1"/>
              <a:t>deltaLink</a:t>
            </a:r>
            <a:r>
              <a:rPr lang="en-NZ" baseline="0" dirty="0"/>
              <a:t> and should then get my account that has changed</a:t>
            </a:r>
          </a:p>
          <a:p>
            <a:pPr marL="171450" indent="-171450">
              <a:buFont typeface="Arial" panose="020B0604020202020204" pitchFamily="34" charset="0"/>
              <a:buChar char="•"/>
            </a:pPr>
            <a:r>
              <a:rPr lang="en-NZ" baseline="0" dirty="0"/>
              <a:t>Might need to setup other accounts in O365 sub.</a:t>
            </a:r>
          </a:p>
          <a:p>
            <a:pPr marL="171450" indent="-171450">
              <a:buFont typeface="Arial" panose="020B0604020202020204" pitchFamily="34" charset="0"/>
              <a:buChar char="•"/>
            </a:pPr>
            <a:r>
              <a:rPr lang="en-NZ" baseline="0" dirty="0"/>
              <a:t>Can use to efficiently sync data with another data store or trigger other actions when a resource changes.</a:t>
            </a:r>
            <a:endParaRPr lang="en-NZ" dirty="0"/>
          </a:p>
          <a:p>
            <a:r>
              <a:rPr lang="en-NZ" dirty="0"/>
              <a:t>Have to poll periodically using</a:t>
            </a:r>
            <a:r>
              <a:rPr lang="en-NZ" baseline="0" dirty="0"/>
              <a:t> the delta query/token to see if any changes since last poll.</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12</a:t>
            </a:fld>
            <a:endParaRPr lang="en-NZ"/>
          </a:p>
        </p:txBody>
      </p:sp>
    </p:spTree>
    <p:extLst>
      <p:ext uri="{BB962C8B-B14F-4D97-AF65-F5344CB8AC3E}">
        <p14:creationId xmlns:p14="http://schemas.microsoft.com/office/powerpoint/2010/main" val="3292841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759774"/>
          </a:xfrm>
        </p:spPr>
        <p:txBody>
          <a:bodyPr anchor="b">
            <a:normAutofit/>
          </a:bodyPr>
          <a:lstStyle>
            <a:lvl1pPr algn="ctr">
              <a:defRPr sz="7200" b="1">
                <a:solidFill>
                  <a:schemeClr val="bg1"/>
                </a:solidFill>
                <a:effectLst>
                  <a:outerShdw blurRad="38100" dist="38100" dir="2700000" algn="tl">
                    <a:srgbClr val="000000">
                      <a:alpha val="43137"/>
                    </a:srgbClr>
                  </a:outerShdw>
                </a:effectLst>
                <a:latin typeface="Bebas Neue" panose="020B0606020202050201"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3139440"/>
            <a:ext cx="9144000" cy="1295400"/>
          </a:xfrm>
        </p:spPr>
        <p:txBody>
          <a:bodyPr/>
          <a:lstStyle>
            <a:lvl1pPr marL="0" indent="0" algn="ctr">
              <a:buNone/>
              <a:defRPr sz="2400" b="1">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NZ" dirty="0"/>
          </a:p>
        </p:txBody>
      </p:sp>
      <p:grpSp>
        <p:nvGrpSpPr>
          <p:cNvPr id="7" name="Group 6"/>
          <p:cNvGrpSpPr/>
          <p:nvPr userDrawn="1"/>
        </p:nvGrpSpPr>
        <p:grpSpPr>
          <a:xfrm>
            <a:off x="6885156" y="5241278"/>
            <a:ext cx="4954736" cy="745301"/>
            <a:chOff x="195908" y="104929"/>
            <a:chExt cx="4954736" cy="745301"/>
          </a:xfrm>
        </p:grpSpPr>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5908" y="104929"/>
              <a:ext cx="745301" cy="745301"/>
            </a:xfrm>
            <a:prstGeom prst="rect">
              <a:avLst/>
            </a:prstGeom>
          </p:spPr>
        </p:pic>
        <p:sp>
          <p:nvSpPr>
            <p:cNvPr id="11" name="TextBox 10"/>
            <p:cNvSpPr txBox="1"/>
            <p:nvPr userDrawn="1"/>
          </p:nvSpPr>
          <p:spPr>
            <a:xfrm>
              <a:off x="941209" y="185192"/>
              <a:ext cx="4209435" cy="584775"/>
            </a:xfrm>
            <a:prstGeom prst="rect">
              <a:avLst/>
            </a:prstGeom>
            <a:noFill/>
          </p:spPr>
          <p:txBody>
            <a:bodyPr wrap="square" rtlCol="0">
              <a:spAutoFit/>
            </a:bodyPr>
            <a:lstStyle/>
            <a:p>
              <a:r>
                <a:rPr lang="en-NZ" sz="3200" dirty="0">
                  <a:solidFill>
                    <a:srgbClr val="00B0F0"/>
                  </a:solidFill>
                  <a:latin typeface="Bebas Neue" panose="020B0606020202050201" pitchFamily="34" charset="0"/>
                </a:rPr>
                <a:t>GLOBAL INTEGRATION BOOTCAMP</a:t>
              </a:r>
            </a:p>
          </p:txBody>
        </p:sp>
      </p:grpSp>
      <p:grpSp>
        <p:nvGrpSpPr>
          <p:cNvPr id="4" name="Group 3"/>
          <p:cNvGrpSpPr/>
          <p:nvPr userDrawn="1"/>
        </p:nvGrpSpPr>
        <p:grpSpPr>
          <a:xfrm>
            <a:off x="6814988" y="6198657"/>
            <a:ext cx="5095072" cy="424616"/>
            <a:chOff x="6860708" y="6165662"/>
            <a:chExt cx="5095072" cy="42461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3" name="Picture 12"/>
            <p:cNvPicPr>
              <a:picLocks noChangeAspect="1"/>
            </p:cNvPicPr>
            <p:nvPr userDrawn="1"/>
          </p:nvPicPr>
          <p:blipFill rotWithShape="1">
            <a:blip r:embed="rId7" cstate="screen">
              <a:extLst>
                <a:ext uri="{28A0092B-C50C-407E-A947-70E740481C1C}">
                  <a14:useLocalDpi xmlns:a14="http://schemas.microsoft.com/office/drawing/2010/main" val="0"/>
                </a:ext>
              </a:extLst>
            </a:blip>
            <a:srcRect b="1380"/>
            <a:stretch/>
          </p:blipFill>
          <p:spPr bwMode="invGray">
            <a:xfrm>
              <a:off x="9476129" y="6254044"/>
              <a:ext cx="1171940" cy="247853"/>
            </a:xfrm>
            <a:prstGeom prst="rect">
              <a:avLst/>
            </a:prstGeom>
          </p:spPr>
        </p:pic>
      </p:grpSp>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54514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52973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746395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57214" y="1622156"/>
            <a:ext cx="7627291" cy="488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593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extLst>
              <a:ext uri="{28A0092B-C50C-407E-A947-70E740481C1C}">
                <a14:useLocalDpi xmlns:a14="http://schemas.microsoft.com/office/drawing/2010/main" val="0"/>
              </a:ext>
            </a:extLst>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val="0"/>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27548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539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6858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966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solidFill>
                  <a:schemeClr val="bg1"/>
                </a:solidFill>
                <a:effectLst>
                  <a:outerShdw blurRad="38100" dist="38100" dir="2700000" algn="tl">
                    <a:srgbClr val="000000">
                      <a:alpha val="43137"/>
                    </a:srgbClr>
                  </a:outerShdw>
                </a:effectLst>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031825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23020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807228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147636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2072002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871778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4243255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3483914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827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6078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18049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3560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anose="020B0606020202050201"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421293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44800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387179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Tree>
    <p:extLst>
      <p:ext uri="{BB962C8B-B14F-4D97-AF65-F5344CB8AC3E}">
        <p14:creationId xmlns:p14="http://schemas.microsoft.com/office/powerpoint/2010/main" val="219289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50" r:id="rId4"/>
    <p:sldLayoutId id="2147483652" r:id="rId5"/>
    <p:sldLayoutId id="2147483661" r:id="rId6"/>
    <p:sldLayoutId id="2147483653" r:id="rId7"/>
    <p:sldLayoutId id="2147483654" r:id="rId8"/>
    <p:sldLayoutId id="2147483662"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28325899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hyperlink" Target="https://youtu.be/QeHb7w4Z1qs" TargetMode="External"/><Relationship Id="rId3" Type="http://schemas.openxmlformats.org/officeDocument/2006/relationships/image" Target="../media/image3.png"/><Relationship Id="rId7" Type="http://schemas.openxmlformats.org/officeDocument/2006/relationships/hyperlink" Target="https://developer.microsoft.com/en-us/graph"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hyperlink" Target="https://github.com/microsoftgraph" TargetMode="External"/><Relationship Id="rId4" Type="http://schemas.openxmlformats.org/officeDocument/2006/relationships/image" Target="../media/image4.png"/><Relationship Id="rId9" Type="http://schemas.openxmlformats.org/officeDocument/2006/relationships/hyperlink" Target="https://developer.microsoft.com/en-us/graph/docs/concepts/delta_query_overvie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linkedin.com/in/james-corbould-b0073538/" TargetMode="External"/><Relationship Id="rId7" Type="http://schemas.openxmlformats.org/officeDocument/2006/relationships/image" Target="../media/image15.png"/><Relationship Id="rId2" Type="http://schemas.openxmlformats.org/officeDocument/2006/relationships/hyperlink" Target="https://www.linkedin.com/in/abhishek-kumar-a9776527/" TargetMode="Externa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hyperlink" Target="https://jamescorbould.wordpres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0968" y="2085178"/>
            <a:ext cx="9144000" cy="2387600"/>
          </a:xfrm>
        </p:spPr>
        <p:txBody>
          <a:bodyPr>
            <a:normAutofit fontScale="90000"/>
          </a:bodyPr>
          <a:lstStyle/>
          <a:p>
            <a:r>
              <a:rPr lang="en-NZ" dirty="0">
                <a:effectLst>
                  <a:outerShdw blurRad="38100" dist="38100" dir="2700000" algn="tl">
                    <a:srgbClr val="000000">
                      <a:alpha val="43137"/>
                    </a:srgbClr>
                  </a:outerShdw>
                </a:effectLst>
              </a:rPr>
              <a:t>Leveraging the Microsoft Graph API using</a:t>
            </a:r>
            <a:br>
              <a:rPr lang="en-NZ" dirty="0">
                <a:effectLst>
                  <a:outerShdw blurRad="38100" dist="38100" dir="2700000" algn="tl">
                    <a:srgbClr val="000000">
                      <a:alpha val="43137"/>
                    </a:srgbClr>
                  </a:outerShdw>
                </a:effectLst>
              </a:rPr>
            </a:br>
            <a:r>
              <a:rPr lang="en-NZ" dirty="0">
                <a:effectLst>
                  <a:outerShdw blurRad="38100" dist="38100" dir="2700000" algn="tl">
                    <a:srgbClr val="000000">
                      <a:alpha val="43137"/>
                    </a:srgbClr>
                  </a:outerShdw>
                </a:effectLst>
              </a:rPr>
              <a:t>Azure Logic Apps &amp; Functions</a:t>
            </a:r>
            <a:endParaRPr lang="en-NZ"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859455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286834" y="2922184"/>
            <a:ext cx="11683391" cy="81294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mn-lt"/>
              </a:rPr>
              <a:t>https</a:t>
            </a:r>
            <a:r>
              <a:rPr kumimoji="0" lang="en-US" altLang="en-US" sz="3200" b="0" i="0" u="none" strike="noStrike" cap="none" normalizeH="0" baseline="0" dirty="0">
                <a:ln>
                  <a:noFill/>
                </a:ln>
                <a:solidFill>
                  <a:srgbClr val="666600"/>
                </a:solidFill>
                <a:effectLst/>
                <a:latin typeface="+mn-lt"/>
              </a:rPr>
              <a:t>:</a:t>
            </a:r>
            <a:r>
              <a:rPr kumimoji="0" lang="en-US" altLang="en-US" sz="3200" b="0" i="0" u="none" strike="noStrike" cap="none" normalizeH="0" baseline="0" dirty="0">
                <a:ln>
                  <a:noFill/>
                </a:ln>
                <a:solidFill>
                  <a:srgbClr val="880000"/>
                </a:solidFill>
                <a:effectLst/>
                <a:latin typeface="+mn-lt"/>
              </a:rPr>
              <a:t>//graph.microsoft.com/{version}/{resource}?query-parameters</a:t>
            </a:r>
            <a:r>
              <a:rPr kumimoji="0" lang="en-US" altLang="en-US" sz="32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337083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Graph Explorer Demo (Abhishek)</a:t>
            </a:r>
            <a:endParaRPr lang="en-NZ" dirty="0"/>
          </a:p>
        </p:txBody>
      </p:sp>
      <p:sp>
        <p:nvSpPr>
          <p:cNvPr id="3" name="Text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244073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168" y="0"/>
            <a:ext cx="9699664" cy="6857999"/>
          </a:xfrm>
          <a:prstGeom prst="rect">
            <a:avLst/>
          </a:prstGeom>
        </p:spPr>
      </p:pic>
    </p:spTree>
    <p:extLst>
      <p:ext uri="{BB962C8B-B14F-4D97-AF65-F5344CB8AC3E}">
        <p14:creationId xmlns:p14="http://schemas.microsoft.com/office/powerpoint/2010/main" val="37634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168" y="0"/>
            <a:ext cx="9699664" cy="6857999"/>
          </a:xfrm>
          <a:prstGeom prst="rect">
            <a:avLst/>
          </a:prstGeom>
        </p:spPr>
      </p:pic>
    </p:spTree>
    <p:extLst>
      <p:ext uri="{BB962C8B-B14F-4D97-AF65-F5344CB8AC3E}">
        <p14:creationId xmlns:p14="http://schemas.microsoft.com/office/powerpoint/2010/main" val="3308285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 Demo (James)</a:t>
            </a:r>
            <a:endParaRPr lang="en-NZ" dirty="0"/>
          </a:p>
        </p:txBody>
      </p:sp>
      <p:sp>
        <p:nvSpPr>
          <p:cNvPr id="3" name="Text Placeholder 2"/>
          <p:cNvSpPr>
            <a:spLocks noGrp="1"/>
          </p:cNvSpPr>
          <p:nvPr>
            <p:ph type="body" idx="1"/>
          </p:nvPr>
        </p:nvSpPr>
        <p:spPr/>
        <p:txBody>
          <a:bodyPr/>
          <a:lstStyle/>
          <a:p>
            <a:endParaRPr lang="en-NZ" dirty="0"/>
          </a:p>
        </p:txBody>
      </p:sp>
    </p:spTree>
    <p:extLst>
      <p:ext uri="{BB962C8B-B14F-4D97-AF65-F5344CB8AC3E}">
        <p14:creationId xmlns:p14="http://schemas.microsoft.com/office/powerpoint/2010/main" val="247701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122744" y="621908"/>
            <a:ext cx="19424456" cy="5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168" y="0"/>
            <a:ext cx="9699664" cy="6858000"/>
          </a:xfrm>
          <a:prstGeom prst="rect">
            <a:avLst/>
          </a:prstGeom>
        </p:spPr>
      </p:pic>
    </p:spTree>
    <p:extLst>
      <p:ext uri="{BB962C8B-B14F-4D97-AF65-F5344CB8AC3E}">
        <p14:creationId xmlns:p14="http://schemas.microsoft.com/office/powerpoint/2010/main" val="3983697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val="0"/>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Bebas Neue"/>
              </a:rPr>
              <a:t>Reference</a:t>
            </a:r>
            <a:r>
              <a:rPr lang="en-NZ" dirty="0">
                <a:latin typeface="Bebas Neue"/>
              </a:rPr>
              <a:t> material</a:t>
            </a:r>
          </a:p>
        </p:txBody>
      </p:sp>
      <p:sp>
        <p:nvSpPr>
          <p:cNvPr id="6" name="Content Placeholder 5"/>
          <p:cNvSpPr>
            <a:spLocks noGrp="1"/>
          </p:cNvSpPr>
          <p:nvPr>
            <p:ph sz="half" idx="1"/>
          </p:nvPr>
        </p:nvSpPr>
        <p:spPr>
          <a:xfrm>
            <a:off x="838199" y="1471961"/>
            <a:ext cx="11095019" cy="4138374"/>
          </a:xfrm>
        </p:spPr>
        <p:txBody>
          <a:bodyPr>
            <a:normAutofit fontScale="77500" lnSpcReduction="20000"/>
          </a:bodyPr>
          <a:lstStyle/>
          <a:p>
            <a:pPr marL="0" indent="0">
              <a:buNone/>
            </a:pPr>
            <a:r>
              <a:rPr lang="en-NZ" dirty="0"/>
              <a:t>Microsoft Graph official page:</a:t>
            </a:r>
          </a:p>
          <a:p>
            <a:pPr marL="0" indent="0">
              <a:buNone/>
            </a:pPr>
            <a:r>
              <a:rPr lang="en-NZ" dirty="0">
                <a:hlinkClick r:id="rId7"/>
              </a:rPr>
              <a:t>https://developer.microsoft.com/en-us/graph</a:t>
            </a:r>
            <a:endParaRPr lang="en-NZ" dirty="0"/>
          </a:p>
          <a:p>
            <a:pPr marL="0" indent="0">
              <a:buNone/>
            </a:pPr>
            <a:endParaRPr lang="en-NZ" dirty="0"/>
          </a:p>
          <a:p>
            <a:pPr marL="0" indent="0">
              <a:buNone/>
            </a:pPr>
            <a:r>
              <a:rPr lang="en-NZ" dirty="0"/>
              <a:t>Build 2017 Microsoft Graph Delta Query and </a:t>
            </a:r>
            <a:r>
              <a:rPr lang="en-NZ" dirty="0" err="1"/>
              <a:t>Webhooks</a:t>
            </a:r>
            <a:r>
              <a:rPr lang="en-NZ" dirty="0"/>
              <a:t>:</a:t>
            </a:r>
          </a:p>
          <a:p>
            <a:pPr marL="0" indent="0">
              <a:buNone/>
            </a:pPr>
            <a:r>
              <a:rPr lang="en-NZ" dirty="0">
                <a:hlinkClick r:id="rId8"/>
              </a:rPr>
              <a:t>https://youtu.be/QeHb7w4Z1qs</a:t>
            </a:r>
            <a:endParaRPr lang="en-NZ" dirty="0"/>
          </a:p>
          <a:p>
            <a:pPr marL="0" indent="0">
              <a:buNone/>
            </a:pPr>
            <a:endParaRPr lang="en-NZ" dirty="0"/>
          </a:p>
          <a:p>
            <a:pPr marL="0" indent="0">
              <a:buNone/>
            </a:pPr>
            <a:r>
              <a:rPr lang="en-NZ" dirty="0"/>
              <a:t>Delta query overview:</a:t>
            </a:r>
          </a:p>
          <a:p>
            <a:pPr marL="0" indent="0">
              <a:buNone/>
            </a:pPr>
            <a:r>
              <a:rPr lang="en-NZ" dirty="0">
                <a:hlinkClick r:id="rId9"/>
              </a:rPr>
              <a:t>https://developer.microsoft.com/en-us/graph/docs/concepts/delta_query_overview</a:t>
            </a:r>
            <a:endParaRPr lang="en-NZ" dirty="0"/>
          </a:p>
          <a:p>
            <a:pPr marL="0" indent="0">
              <a:buNone/>
            </a:pPr>
            <a:endParaRPr lang="en-NZ" dirty="0"/>
          </a:p>
          <a:p>
            <a:pPr marL="0" indent="0">
              <a:buNone/>
            </a:pPr>
            <a:r>
              <a:rPr lang="en-NZ" dirty="0"/>
              <a:t>Microsoft Graph SDKs and samples:</a:t>
            </a:r>
          </a:p>
          <a:p>
            <a:pPr marL="0" indent="0">
              <a:buNone/>
            </a:pPr>
            <a:r>
              <a:rPr lang="en-NZ" dirty="0">
                <a:hlinkClick r:id="rId10"/>
              </a:rPr>
              <a:t>https://github.com/microsoftgraph</a:t>
            </a:r>
            <a:endParaRPr lang="en-NZ" dirty="0"/>
          </a:p>
          <a:p>
            <a:pPr marL="0" indent="0">
              <a:buNone/>
            </a:pPr>
            <a:endParaRPr lang="en-NZ" dirty="0"/>
          </a:p>
        </p:txBody>
      </p:sp>
    </p:spTree>
    <p:extLst>
      <p:ext uri="{BB962C8B-B14F-4D97-AF65-F5344CB8AC3E}">
        <p14:creationId xmlns:p14="http://schemas.microsoft.com/office/powerpoint/2010/main" val="299429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val="0"/>
                </a:ext>
              </a:extLst>
            </a:blip>
            <a:srcRect b="1380"/>
            <a:stretch/>
          </p:blipFill>
          <p:spPr bwMode="invGray">
            <a:xfrm>
              <a:off x="6175157" y="5770363"/>
              <a:ext cx="2605115" cy="550955"/>
            </a:xfrm>
            <a:prstGeom prst="rect">
              <a:avLst/>
            </a:prstGeom>
          </p:spPr>
        </p:pic>
      </p:grpSp>
      <p:sp>
        <p:nvSpPr>
          <p:cNvPr id="11" name="Rectangle 10"/>
          <p:cNvSpPr/>
          <p:nvPr/>
        </p:nvSpPr>
        <p:spPr>
          <a:xfrm>
            <a:off x="552440" y="1276336"/>
            <a:ext cx="11015663" cy="1446550"/>
          </a:xfrm>
          <a:prstGeom prst="rect">
            <a:avLst/>
          </a:prstGeom>
        </p:spPr>
        <p:txBody>
          <a:bodyPr wrap="square">
            <a:spAutoFit/>
          </a:bodyPr>
          <a:lstStyle/>
          <a:p>
            <a:r>
              <a:rPr lang="en-NZ" sz="2200" dirty="0">
                <a:solidFill>
                  <a:schemeClr val="bg1"/>
                </a:solidFill>
              </a:rPr>
              <a:t>These are 40% discount codes valid on </a:t>
            </a:r>
            <a:r>
              <a:rPr lang="en-NZ" sz="2200" dirty="0" err="1">
                <a:solidFill>
                  <a:schemeClr val="bg1"/>
                </a:solidFill>
              </a:rPr>
              <a:t>ebooks</a:t>
            </a:r>
            <a:r>
              <a:rPr lang="en-NZ" sz="2200" dirty="0">
                <a:solidFill>
                  <a:schemeClr val="bg1"/>
                </a:solidFill>
              </a:rPr>
              <a:t> with a validity date of 31/8/2018. </a:t>
            </a:r>
          </a:p>
          <a:p>
            <a:endParaRPr lang="en-NZ" sz="2200" dirty="0">
              <a:solidFill>
                <a:schemeClr val="bg1"/>
              </a:solidFill>
            </a:endParaRPr>
          </a:p>
          <a:p>
            <a:r>
              <a:rPr lang="en-NZ" sz="2200" dirty="0">
                <a:solidFill>
                  <a:schemeClr val="bg1"/>
                </a:solidFill>
              </a:rPr>
              <a:t>Robust Cloud Integration with Azure : </a:t>
            </a:r>
            <a:r>
              <a:rPr lang="en-NZ" sz="2200" b="1" dirty="0">
                <a:solidFill>
                  <a:schemeClr val="bg1"/>
                </a:solidFill>
              </a:rPr>
              <a:t>RCIWA40</a:t>
            </a:r>
          </a:p>
          <a:p>
            <a:r>
              <a:rPr lang="en-NZ" sz="2200" dirty="0">
                <a:solidFill>
                  <a:schemeClr val="bg1"/>
                </a:solidFill>
              </a:rPr>
              <a:t>Azure Architectural Integration : </a:t>
            </a:r>
            <a:r>
              <a:rPr lang="en-NZ" sz="2200" b="1" dirty="0">
                <a:solidFill>
                  <a:schemeClr val="bg1"/>
                </a:solidFill>
              </a:rPr>
              <a:t>AZAI40</a:t>
            </a:r>
            <a:r>
              <a:rPr lang="en-NZ" sz="2200" dirty="0">
                <a:solidFill>
                  <a:schemeClr val="bg1"/>
                </a:solidFill>
              </a:rPr>
              <a:t> </a:t>
            </a:r>
          </a:p>
        </p:txBody>
      </p:sp>
      <p:sp>
        <p:nvSpPr>
          <p:cNvPr id="12" name="Title 8"/>
          <p:cNvSpPr>
            <a:spLocks noGrp="1"/>
          </p:cNvSpPr>
          <p:nvPr>
            <p:ph type="title"/>
          </p:nvPr>
        </p:nvSpPr>
        <p:spPr>
          <a:xfrm>
            <a:off x="552440" y="365125"/>
            <a:ext cx="10515600" cy="1325563"/>
          </a:xfrm>
        </p:spPr>
        <p:txBody>
          <a:bodyPr/>
          <a:lstStyle/>
          <a:p>
            <a:r>
              <a:rPr lang="en-NZ" dirty="0">
                <a:effectLst>
                  <a:outerShdw blurRad="38100" dist="38100" dir="2700000" algn="tl">
                    <a:srgbClr val="000000">
                      <a:alpha val="43137"/>
                    </a:srgbClr>
                  </a:outerShdw>
                </a:effectLst>
                <a:latin typeface="Bebas Neue"/>
              </a:rPr>
              <a:t>Book discount codes!</a:t>
            </a:r>
            <a:endParaRPr lang="en-NZ" dirty="0">
              <a:latin typeface="Bebas Neue"/>
            </a:endParaRPr>
          </a:p>
        </p:txBody>
      </p:sp>
      <p:pic>
        <p:nvPicPr>
          <p:cNvPr id="1026" name="Picture 2" descr="Azure Architectural Integration Book Co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9398" y="2121505"/>
            <a:ext cx="2876550" cy="3552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ust Cloud Integration with Azure Book Cov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9546" y="2121505"/>
            <a:ext cx="287655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98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Presenters</a:t>
            </a:r>
          </a:p>
        </p:txBody>
      </p:sp>
      <p:sp>
        <p:nvSpPr>
          <p:cNvPr id="3" name="Content Placeholder 2"/>
          <p:cNvSpPr>
            <a:spLocks noGrp="1"/>
          </p:cNvSpPr>
          <p:nvPr>
            <p:ph sz="half" idx="1"/>
          </p:nvPr>
        </p:nvSpPr>
        <p:spPr>
          <a:xfrm>
            <a:off x="838200" y="1825625"/>
            <a:ext cx="5870331" cy="4351338"/>
          </a:xfrm>
        </p:spPr>
        <p:txBody>
          <a:bodyPr>
            <a:normAutofit/>
          </a:bodyPr>
          <a:lstStyle/>
          <a:p>
            <a:pPr marL="0" indent="0">
              <a:buNone/>
            </a:pPr>
            <a:r>
              <a:rPr lang="en-NZ" sz="3200" dirty="0"/>
              <a:t>Abhishek Kumar</a:t>
            </a:r>
          </a:p>
          <a:p>
            <a:pPr marL="0" indent="0">
              <a:buNone/>
            </a:pPr>
            <a:r>
              <a:rPr lang="en-NZ" sz="3200" dirty="0"/>
              <a:t>Integration Consultant</a:t>
            </a:r>
          </a:p>
          <a:p>
            <a:pPr marL="0" indent="0">
              <a:buNone/>
            </a:pPr>
            <a:r>
              <a:rPr lang="en-NZ" sz="3200" dirty="0"/>
              <a:t>     @</a:t>
            </a:r>
            <a:r>
              <a:rPr lang="en-NZ" sz="3200" dirty="0" err="1"/>
              <a:t>abhishekcskumar</a:t>
            </a:r>
            <a:endParaRPr lang="en-NZ" sz="3200" dirty="0"/>
          </a:p>
          <a:p>
            <a:pPr marL="0" indent="0">
              <a:buNone/>
            </a:pPr>
            <a:r>
              <a:rPr lang="en-NZ" sz="2400" dirty="0"/>
              <a:t>       </a:t>
            </a:r>
            <a:r>
              <a:rPr lang="en-NZ" sz="2400" dirty="0">
                <a:hlinkClick r:id="rId2"/>
              </a:rPr>
              <a:t>https://www.linkedin.com/in/abhishek-  kumar-a9776527/</a:t>
            </a:r>
            <a:endParaRPr lang="en-NZ" sz="2400" dirty="0"/>
          </a:p>
          <a:p>
            <a:pPr marL="0" indent="0">
              <a:buNone/>
            </a:pPr>
            <a:endParaRPr lang="en-NZ" sz="3200" dirty="0"/>
          </a:p>
        </p:txBody>
      </p:sp>
      <p:sp>
        <p:nvSpPr>
          <p:cNvPr id="4" name="Content Placeholder 3"/>
          <p:cNvSpPr>
            <a:spLocks noGrp="1"/>
          </p:cNvSpPr>
          <p:nvPr>
            <p:ph sz="half" idx="2"/>
          </p:nvPr>
        </p:nvSpPr>
        <p:spPr>
          <a:xfrm>
            <a:off x="6629401" y="1825625"/>
            <a:ext cx="5292968" cy="4351338"/>
          </a:xfrm>
        </p:spPr>
        <p:txBody>
          <a:bodyPr>
            <a:normAutofit/>
          </a:bodyPr>
          <a:lstStyle/>
          <a:p>
            <a:pPr marL="0" indent="0">
              <a:buNone/>
            </a:pPr>
            <a:r>
              <a:rPr lang="en-NZ" sz="3200" dirty="0"/>
              <a:t>James Corbould</a:t>
            </a:r>
          </a:p>
          <a:p>
            <a:pPr marL="0" indent="0">
              <a:buNone/>
            </a:pPr>
            <a:r>
              <a:rPr lang="en-NZ" sz="3200" dirty="0"/>
              <a:t>Team Lead &amp;</a:t>
            </a:r>
          </a:p>
          <a:p>
            <a:pPr marL="0" indent="0">
              <a:buNone/>
            </a:pPr>
            <a:r>
              <a:rPr lang="en-NZ" sz="3200" dirty="0"/>
              <a:t>Integration Consultant</a:t>
            </a:r>
          </a:p>
          <a:p>
            <a:pPr marL="0" indent="0">
              <a:buNone/>
            </a:pPr>
            <a:r>
              <a:rPr lang="en-NZ" sz="3200" dirty="0"/>
              <a:t>     @</a:t>
            </a:r>
            <a:r>
              <a:rPr lang="en-NZ" sz="3200" dirty="0" err="1"/>
              <a:t>jamescorbould</a:t>
            </a:r>
            <a:endParaRPr lang="en-NZ" sz="3200" dirty="0"/>
          </a:p>
          <a:p>
            <a:pPr marL="0" indent="0">
              <a:buNone/>
            </a:pPr>
            <a:r>
              <a:rPr lang="en-NZ" sz="3200" dirty="0"/>
              <a:t>    </a:t>
            </a:r>
            <a:r>
              <a:rPr lang="en-NZ" sz="2400" dirty="0">
                <a:hlinkClick r:id="rId3"/>
              </a:rPr>
              <a:t>https://www.linkedin.com/in/james-corbould-b0073538/</a:t>
            </a:r>
            <a:endParaRPr lang="en-NZ" sz="2400" dirty="0"/>
          </a:p>
          <a:p>
            <a:pPr marL="0" indent="0">
              <a:buNone/>
            </a:pPr>
            <a:r>
              <a:rPr lang="en-NZ" sz="2400" dirty="0"/>
              <a:t>Integration &amp; </a:t>
            </a:r>
            <a:r>
              <a:rPr lang="en-NZ" sz="2400" dirty="0" err="1"/>
              <a:t>IoT</a:t>
            </a:r>
            <a:r>
              <a:rPr lang="en-NZ" sz="2400" dirty="0"/>
              <a:t> blog: </a:t>
            </a:r>
            <a:r>
              <a:rPr lang="en-NZ" sz="2400" dirty="0">
                <a:hlinkClick r:id="rId4"/>
              </a:rPr>
              <a:t>https://jamescorbould.wordpress.com/</a:t>
            </a:r>
            <a:endParaRPr lang="en-NZ"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904" y="1939066"/>
            <a:ext cx="993507" cy="304024"/>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558038" y="3471363"/>
            <a:ext cx="664796" cy="664796"/>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6121" y="2879049"/>
            <a:ext cx="664796" cy="664796"/>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14384" y="4486969"/>
            <a:ext cx="1215663" cy="4904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0068" y="1939066"/>
            <a:ext cx="993507" cy="304024"/>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53" y="3543845"/>
            <a:ext cx="342948" cy="36200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8531" y="4203627"/>
            <a:ext cx="342948" cy="362001"/>
          </a:xfrm>
          <a:prstGeom prst="rect">
            <a:avLst/>
          </a:prstGeom>
        </p:spPr>
      </p:pic>
    </p:spTree>
    <p:extLst>
      <p:ext uri="{BB962C8B-B14F-4D97-AF65-F5344CB8AC3E}">
        <p14:creationId xmlns:p14="http://schemas.microsoft.com/office/powerpoint/2010/main" val="496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2899908" cy="1325563"/>
          </a:xfrm>
        </p:spPr>
        <p:txBody>
          <a:bodyPr/>
          <a:lstStyle/>
          <a:p>
            <a:r>
              <a:rPr lang="en-NZ" dirty="0"/>
              <a:t>Agenda</a:t>
            </a:r>
          </a:p>
        </p:txBody>
      </p:sp>
      <p:sp>
        <p:nvSpPr>
          <p:cNvPr id="4" name="Text Placeholder 3"/>
          <p:cNvSpPr>
            <a:spLocks noGrp="1"/>
          </p:cNvSpPr>
          <p:nvPr>
            <p:ph type="body" idx="1"/>
          </p:nvPr>
        </p:nvSpPr>
        <p:spPr>
          <a:xfrm>
            <a:off x="839788" y="1278732"/>
            <a:ext cx="5157787" cy="823912"/>
          </a:xfrm>
        </p:spPr>
        <p:txBody>
          <a:bodyPr>
            <a:normAutofit/>
          </a:bodyPr>
          <a:lstStyle/>
          <a:p>
            <a:r>
              <a:rPr lang="en-NZ" sz="2800" dirty="0"/>
              <a:t>Microsoft Graph</a:t>
            </a:r>
          </a:p>
        </p:txBody>
      </p:sp>
      <p:sp>
        <p:nvSpPr>
          <p:cNvPr id="3" name="Content Placeholder 2"/>
          <p:cNvSpPr>
            <a:spLocks noGrp="1"/>
          </p:cNvSpPr>
          <p:nvPr>
            <p:ph sz="half" idx="2"/>
          </p:nvPr>
        </p:nvSpPr>
        <p:spPr>
          <a:xfrm>
            <a:off x="839788" y="2102644"/>
            <a:ext cx="5157787" cy="3684588"/>
          </a:xfrm>
        </p:spPr>
        <p:txBody>
          <a:bodyPr>
            <a:normAutofit/>
          </a:bodyPr>
          <a:lstStyle/>
          <a:p>
            <a:r>
              <a:rPr lang="en-NZ" sz="2400" dirty="0"/>
              <a:t>What is a graph 101</a:t>
            </a:r>
          </a:p>
          <a:p>
            <a:r>
              <a:rPr lang="en-NZ" sz="2400" dirty="0"/>
              <a:t>What is Microsoft Graph?</a:t>
            </a:r>
          </a:p>
          <a:p>
            <a:r>
              <a:rPr lang="en-NZ" sz="2400" dirty="0"/>
              <a:t>Introduction to the Graph API</a:t>
            </a:r>
          </a:p>
          <a:p>
            <a:r>
              <a:rPr lang="en-NZ" sz="2400" dirty="0"/>
              <a:t>Graph API delta query and </a:t>
            </a:r>
            <a:r>
              <a:rPr lang="en-NZ" sz="2400" dirty="0" err="1"/>
              <a:t>webhooks</a:t>
            </a:r>
            <a:endParaRPr lang="en-NZ" sz="2400" dirty="0"/>
          </a:p>
          <a:p>
            <a:r>
              <a:rPr lang="en-NZ" sz="2400" dirty="0"/>
              <a:t>Leveraging Graph API using Logic Apps and Functions</a:t>
            </a:r>
          </a:p>
          <a:p>
            <a:r>
              <a:rPr lang="en-NZ" sz="2400" dirty="0"/>
              <a:t>Questions?</a:t>
            </a:r>
          </a:p>
        </p:txBody>
      </p:sp>
      <p:sp>
        <p:nvSpPr>
          <p:cNvPr id="5" name="Text Placeholder 4"/>
          <p:cNvSpPr>
            <a:spLocks noGrp="1"/>
          </p:cNvSpPr>
          <p:nvPr>
            <p:ph type="body" sz="quarter" idx="3"/>
          </p:nvPr>
        </p:nvSpPr>
        <p:spPr>
          <a:xfrm>
            <a:off x="6172200" y="1278732"/>
            <a:ext cx="5183188" cy="823912"/>
          </a:xfrm>
        </p:spPr>
        <p:txBody>
          <a:bodyPr>
            <a:normAutofit/>
          </a:bodyPr>
          <a:lstStyle/>
          <a:p>
            <a:endParaRPr lang="en-NZ" sz="2800" dirty="0"/>
          </a:p>
          <a:p>
            <a:endParaRPr lang="en-NZ" sz="2800"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575304" y="1132671"/>
            <a:ext cx="801329" cy="801329"/>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98309" y="676193"/>
            <a:ext cx="389356" cy="389356"/>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23357" y="306144"/>
            <a:ext cx="521727" cy="521727"/>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10670" y="804878"/>
            <a:ext cx="393978" cy="393978"/>
          </a:xfrm>
          <a:prstGeom prst="rect">
            <a:avLst/>
          </a:prstGeom>
        </p:spPr>
      </p:pic>
      <p:sp>
        <p:nvSpPr>
          <p:cNvPr id="12" name="Text Placeholder 3"/>
          <p:cNvSpPr txBox="1">
            <a:spLocks/>
          </p:cNvSpPr>
          <p:nvPr/>
        </p:nvSpPr>
        <p:spPr>
          <a:xfrm>
            <a:off x="7445084" y="1366943"/>
            <a:ext cx="2840652" cy="5621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2800" dirty="0"/>
              <a:t>Lab Walkthrough</a:t>
            </a:r>
          </a:p>
        </p:txBody>
      </p:sp>
      <p:sp>
        <p:nvSpPr>
          <p:cNvPr id="13" name="Content Placeholder 2"/>
          <p:cNvSpPr>
            <a:spLocks noGrp="1"/>
          </p:cNvSpPr>
          <p:nvPr>
            <p:ph sz="half" idx="2"/>
          </p:nvPr>
        </p:nvSpPr>
        <p:spPr>
          <a:xfrm>
            <a:off x="6575304" y="2102644"/>
            <a:ext cx="5157787" cy="3684588"/>
          </a:xfrm>
        </p:spPr>
        <p:txBody>
          <a:bodyPr>
            <a:normAutofit/>
          </a:bodyPr>
          <a:lstStyle/>
          <a:p>
            <a:r>
              <a:rPr lang="en-NZ" sz="2400" dirty="0"/>
              <a:t>Level 300 deep dive</a:t>
            </a:r>
          </a:p>
          <a:p>
            <a:r>
              <a:rPr lang="en-NZ" sz="2400" dirty="0"/>
              <a:t>Build Logic App to alert on changes to an Excel spreadsheet using a </a:t>
            </a:r>
            <a:r>
              <a:rPr lang="en-NZ" sz="2400" dirty="0" err="1"/>
              <a:t>webhook</a:t>
            </a:r>
            <a:r>
              <a:rPr lang="en-NZ" sz="2400" dirty="0"/>
              <a:t> notification</a:t>
            </a:r>
          </a:p>
        </p:txBody>
      </p:sp>
    </p:spTree>
    <p:extLst>
      <p:ext uri="{BB962C8B-B14F-4D97-AF65-F5344CB8AC3E}">
        <p14:creationId xmlns:p14="http://schemas.microsoft.com/office/powerpoint/2010/main" val="397592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410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00" y="120889"/>
            <a:ext cx="13443675" cy="6570597"/>
          </a:xfrm>
          <a:prstGeom prst="rect">
            <a:avLst/>
          </a:prstGeom>
        </p:spPr>
      </p:pic>
      <p:sp>
        <p:nvSpPr>
          <p:cNvPr id="2" name="TextBox 1"/>
          <p:cNvSpPr txBox="1"/>
          <p:nvPr/>
        </p:nvSpPr>
        <p:spPr>
          <a:xfrm>
            <a:off x="7765576" y="6277970"/>
            <a:ext cx="4626591" cy="523220"/>
          </a:xfrm>
          <a:prstGeom prst="rect">
            <a:avLst/>
          </a:prstGeom>
          <a:noFill/>
        </p:spPr>
        <p:txBody>
          <a:bodyPr wrap="square" rtlCol="0">
            <a:spAutoFit/>
          </a:bodyPr>
          <a:lstStyle/>
          <a:p>
            <a:r>
              <a:rPr lang="en-NZ" sz="2800" dirty="0">
                <a:ln w="0"/>
                <a:solidFill>
                  <a:schemeClr val="accent1">
                    <a:lumMod val="60000"/>
                    <a:lumOff val="40000"/>
                  </a:schemeClr>
                </a:solidFill>
              </a:rPr>
              <a:t>https://graph.microsoft.com</a:t>
            </a:r>
          </a:p>
        </p:txBody>
      </p:sp>
    </p:spTree>
    <p:extLst>
      <p:ext uri="{BB962C8B-B14F-4D97-AF65-F5344CB8AC3E}">
        <p14:creationId xmlns:p14="http://schemas.microsoft.com/office/powerpoint/2010/main" val="196118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Introduction to the Graph API</a:t>
            </a:r>
            <a:endParaRPr lang="en-NZ" dirty="0"/>
          </a:p>
        </p:txBody>
      </p:sp>
      <p:sp>
        <p:nvSpPr>
          <p:cNvPr id="3" name="Text Placeholder 2"/>
          <p:cNvSpPr>
            <a:spLocks noGrp="1"/>
          </p:cNvSpPr>
          <p:nvPr>
            <p:ph type="body" idx="1"/>
          </p:nvPr>
        </p:nvSpPr>
        <p:spPr/>
        <p:txBody>
          <a:bodyPr/>
          <a:lstStyle/>
          <a:p>
            <a:endParaRPr lang="en-NZ"/>
          </a:p>
        </p:txBody>
      </p:sp>
    </p:spTree>
    <p:extLst>
      <p:ext uri="{BB962C8B-B14F-4D97-AF65-F5344CB8AC3E}">
        <p14:creationId xmlns:p14="http://schemas.microsoft.com/office/powerpoint/2010/main" val="227396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902" y="1372065"/>
            <a:ext cx="4688163" cy="2742735"/>
          </a:xfrm>
          <a:prstGeom prst="rect">
            <a:avLst/>
          </a:prstGeom>
        </p:spPr>
      </p:pic>
      <p:sp>
        <p:nvSpPr>
          <p:cNvPr id="6" name="TextBox 5"/>
          <p:cNvSpPr txBox="1"/>
          <p:nvPr/>
        </p:nvSpPr>
        <p:spPr>
          <a:xfrm>
            <a:off x="657923" y="4114800"/>
            <a:ext cx="10593658" cy="523220"/>
          </a:xfrm>
          <a:prstGeom prst="rect">
            <a:avLst/>
          </a:prstGeom>
          <a:noFill/>
        </p:spPr>
        <p:txBody>
          <a:bodyPr wrap="square" rtlCol="0">
            <a:spAutoFit/>
          </a:bodyPr>
          <a:lstStyle/>
          <a:p>
            <a:r>
              <a:rPr lang="en-NZ" sz="2800" dirty="0"/>
              <a:t>https://github.com/Microsoft/api-guidelines/blob/vNext/Guidelines.md</a:t>
            </a:r>
          </a:p>
        </p:txBody>
      </p:sp>
    </p:spTree>
    <p:extLst>
      <p:ext uri="{BB962C8B-B14F-4D97-AF65-F5344CB8AC3E}">
        <p14:creationId xmlns:p14="http://schemas.microsoft.com/office/powerpoint/2010/main" val="4293435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22" y="93352"/>
            <a:ext cx="9085844" cy="6378760"/>
          </a:xfrm>
          <a:prstGeom prst="rect">
            <a:avLst/>
          </a:prstGeom>
        </p:spPr>
      </p:pic>
    </p:spTree>
    <p:extLst>
      <p:ext uri="{BB962C8B-B14F-4D97-AF65-F5344CB8AC3E}">
        <p14:creationId xmlns:p14="http://schemas.microsoft.com/office/powerpoint/2010/main" val="361541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2" y="1135835"/>
            <a:ext cx="11968976" cy="4426505"/>
          </a:xfrm>
          <a:prstGeom prst="rect">
            <a:avLst/>
          </a:prstGeom>
        </p:spPr>
      </p:pic>
    </p:spTree>
    <p:extLst>
      <p:ext uri="{BB962C8B-B14F-4D97-AF65-F5344CB8AC3E}">
        <p14:creationId xmlns:p14="http://schemas.microsoft.com/office/powerpoint/2010/main" val="4009362373"/>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Template suggestion" id="{83F869E0-BB57-4352-B1E5-131794305C0C}" vid="{17784876-722E-4475-B854-02524D9D63B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8.pptx" id="{48CDA943-8D75-4B68-B93A-F3FEBCB3BF66}" vid="{43F47440-22AA-4F95-A911-9D854778CC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7204</TotalTime>
  <Words>1187</Words>
  <Application>Microsoft Office PowerPoint</Application>
  <PresentationFormat>Widescreen</PresentationFormat>
  <Paragraphs>138</Paragraphs>
  <Slides>17</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Bebas Neue</vt:lpstr>
      <vt:lpstr>Calibri</vt:lpstr>
      <vt:lpstr>Segoe UI Black</vt:lpstr>
      <vt:lpstr>Wingdings</vt:lpstr>
      <vt:lpstr>Office Theme</vt:lpstr>
      <vt:lpstr>1_Office Theme</vt:lpstr>
      <vt:lpstr>Leveraging the Microsoft Graph API using Azure Logic Apps &amp; Functions</vt:lpstr>
      <vt:lpstr>Presenters</vt:lpstr>
      <vt:lpstr>Agenda</vt:lpstr>
      <vt:lpstr>PowerPoint Presentation</vt:lpstr>
      <vt:lpstr>PowerPoint Presentation</vt:lpstr>
      <vt:lpstr>Introduction to the Graph API</vt:lpstr>
      <vt:lpstr>PowerPoint Presentation</vt:lpstr>
      <vt:lpstr>PowerPoint Presentation</vt:lpstr>
      <vt:lpstr>PowerPoint Presentation</vt:lpstr>
      <vt:lpstr>https://graph.microsoft.com/{version}/{resource}?query-parameters </vt:lpstr>
      <vt:lpstr>Graph Explorer Demo (Abhishek)</vt:lpstr>
      <vt:lpstr>PowerPoint Presentation</vt:lpstr>
      <vt:lpstr>PowerPoint Presentation</vt:lpstr>
      <vt:lpstr>Lab Demo (James)</vt:lpstr>
      <vt:lpstr>PowerPoint Presentation</vt:lpstr>
      <vt:lpstr>Reference material</vt:lpstr>
      <vt:lpstr>Book discount codes!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Wagner Silveira</dc:creator>
  <cp:lastModifiedBy>Wagner Silveira</cp:lastModifiedBy>
  <cp:revision>149</cp:revision>
  <dcterms:created xsi:type="dcterms:W3CDTF">2017-03-13T07:35:30Z</dcterms:created>
  <dcterms:modified xsi:type="dcterms:W3CDTF">2018-03-25T21:15:15Z</dcterms:modified>
</cp:coreProperties>
</file>